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4"/>
  </p:sldMasterIdLst>
  <p:notesMasterIdLst>
    <p:notesMasterId r:id="rId6"/>
  </p:notesMasterIdLst>
  <p:sldIdLst>
    <p:sldId id="363" r:id="rId5"/>
  </p:sldIdLst>
  <p:sldSz cx="9144000" cy="5143500" type="screen16x9"/>
  <p:notesSz cx="6797675" cy="9926638"/>
  <p:defaultTextStyle>
    <a:defPPr>
      <a:defRPr lang="pt-PT"/>
    </a:defPPr>
    <a:lvl1pPr marL="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57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15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573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43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289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144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00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2857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1B5"/>
    <a:srgbClr val="003F54"/>
    <a:srgbClr val="006225"/>
    <a:srgbClr val="5BBF21"/>
    <a:srgbClr val="F9F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E519E7-DF0A-4E17-13AD-3EA4037F2596}" v="123" dt="2025-01-15T10:31:03.426"/>
    <p1510:client id="{AB407376-10A7-21A1-E50D-C443457C9D74}" v="58" dt="2025-01-15T10:53:11.446"/>
    <p1510:client id="{C8D36A35-5E63-421C-818A-1DA6FC7725D5}" v="1" dt="2025-01-15T15:25:32.512"/>
    <p1510:client id="{ED207425-AA73-68E7-0A41-70F887BBF70F}" v="9" dt="2025-01-15T10:16:58.7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520" y="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028BB-8EC2-44DA-8791-9B71A75D4F38}" type="datetimeFigureOut">
              <a:rPr lang="pt-PT" smtClean="0"/>
              <a:t>22/05/2026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494D-52DB-4905-B328-58509378758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9456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57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15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573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43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289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144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00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2857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A0A70-6515-4E85-B454-DEE47A96F8D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603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s://apambiente.pt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dgeg.gov.pt/pt/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4.png"/><Relationship Id="rId9" Type="http://schemas.openxmlformats.org/officeDocument/2006/relationships/hyperlink" Target="https://www.adene.pt/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975" y="1327950"/>
            <a:ext cx="7200000" cy="1790700"/>
          </a:xfr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975" y="3165928"/>
            <a:ext cx="7200000" cy="1241822"/>
          </a:xfrm>
        </p:spPr>
        <p:txBody>
          <a:bodyPr>
            <a:normAutofit/>
          </a:bodyPr>
          <a:lstStyle>
            <a:lvl1pPr marL="0" indent="0" algn="l">
              <a:buNone/>
              <a:defRPr sz="3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PT"/>
              <a:t>Clique para editar o estilo do subtítulo do Modelo Global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49975" y="4769037"/>
            <a:ext cx="503066" cy="273844"/>
          </a:xfrm>
        </p:spPr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859" y="-236250"/>
            <a:ext cx="3053004" cy="2160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B3FFD43-54DE-46D3-A4A4-9D2856B7B0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400" y="4762800"/>
            <a:ext cx="669458" cy="2880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80FD716F-0EF3-4352-87BF-BF16D0A6D4FE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9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text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000" y="864000"/>
            <a:ext cx="8640000" cy="353882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pt-PT" dirty="0" smtClean="0"/>
            </a:lvl1pPr>
            <a:lvl2pPr>
              <a:defRPr lang="pt-PT" dirty="0" smtClean="0"/>
            </a:lvl2pPr>
            <a:lvl3pPr>
              <a:defRPr lang="pt-PT" dirty="0" smtClean="0"/>
            </a:lvl3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2571"/>
            <a:ext cx="9144000" cy="2689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CB65C1A-0F7D-4163-B52E-9F9541549A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2D92CD0-20DA-4B22-8827-0CA15610BC1B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2A04529-9CAA-2BC1-74B7-47B7E9E3A4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6822"/>
            <a:ext cx="9144000" cy="26894"/>
          </a:xfrm>
          <a:prstGeom prst="rect">
            <a:avLst/>
          </a:prstGeom>
        </p:spPr>
      </p:pic>
      <p:pic>
        <p:nvPicPr>
          <p:cNvPr id="9" name="Imagem 8" descr="Uma imagem com texto&#10;&#10;Descrição gerada automaticamente">
            <a:extLst>
              <a:ext uri="{FF2B5EF4-FFF2-40B4-BE49-F238E27FC236}">
                <a16:creationId xmlns:a16="http://schemas.microsoft.com/office/drawing/2014/main" id="{E31B7E84-2276-28D3-CE36-E34D484EEE0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504" y="4402822"/>
            <a:ext cx="1406013" cy="837138"/>
          </a:xfrm>
          <a:prstGeom prst="rect">
            <a:avLst/>
          </a:prstGeom>
        </p:spPr>
      </p:pic>
      <p:grpSp>
        <p:nvGrpSpPr>
          <p:cNvPr id="12" name="Agrupar 11">
            <a:extLst>
              <a:ext uri="{FF2B5EF4-FFF2-40B4-BE49-F238E27FC236}">
                <a16:creationId xmlns:a16="http://schemas.microsoft.com/office/drawing/2014/main" id="{A1DF7723-388B-824B-ECB1-C93FFE6C9BA1}"/>
              </a:ext>
            </a:extLst>
          </p:cNvPr>
          <p:cNvGrpSpPr/>
          <p:nvPr userDrawn="1"/>
        </p:nvGrpSpPr>
        <p:grpSpPr>
          <a:xfrm>
            <a:off x="6354195" y="4652893"/>
            <a:ext cx="2537805" cy="336995"/>
            <a:chOff x="6282668" y="4715694"/>
            <a:chExt cx="2537805" cy="336995"/>
          </a:xfrm>
        </p:grpSpPr>
        <p:pic>
          <p:nvPicPr>
            <p:cNvPr id="13" name="Picture 8" descr="Resultado de imagem para DGEG">
              <a:hlinkClick r:id="rId5"/>
              <a:extLst>
                <a:ext uri="{FF2B5EF4-FFF2-40B4-BE49-F238E27FC236}">
                  <a16:creationId xmlns:a16="http://schemas.microsoft.com/office/drawing/2014/main" id="{9FF6CCA6-CAF9-A79C-C67F-2EA2F6D603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668" y="4800226"/>
              <a:ext cx="871520" cy="224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>
              <a:hlinkClick r:id="rId7"/>
              <a:extLst>
                <a:ext uri="{FF2B5EF4-FFF2-40B4-BE49-F238E27FC236}">
                  <a16:creationId xmlns:a16="http://schemas.microsoft.com/office/drawing/2014/main" id="{089E4AE2-2681-9EA8-D75E-8C59BCEC6D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779"/>
            <a:stretch>
              <a:fillRect/>
            </a:stretch>
          </p:blipFill>
          <p:spPr bwMode="auto">
            <a:xfrm>
              <a:off x="7191010" y="4800226"/>
              <a:ext cx="941356" cy="251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Imagem 14">
              <a:hlinkClick r:id="rId9"/>
              <a:extLst>
                <a:ext uri="{FF2B5EF4-FFF2-40B4-BE49-F238E27FC236}">
                  <a16:creationId xmlns:a16="http://schemas.microsoft.com/office/drawing/2014/main" id="{E6E177E6-E9CF-40F0-6A90-9E5F5887A1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8236" y="4715694"/>
              <a:ext cx="602237" cy="33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97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lide Cap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0" y="1702800"/>
            <a:ext cx="7560000" cy="13680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3200" y="3111750"/>
            <a:ext cx="7560000" cy="1494000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100800"/>
            <a:ext cx="1908132" cy="135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6000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2C367D9-F4E8-4C65-A5D7-6A6B3D92E31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1FBD3B83-056B-41B8-A5B5-B90F3CCCE290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654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ide 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864000"/>
            <a:ext cx="4140000" cy="3816000"/>
          </a:xfrm>
        </p:spPr>
        <p:txBody>
          <a:bodyPr/>
          <a:lstStyle>
            <a:lvl5pPr>
              <a:defRPr sz="10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4000" y="864000"/>
            <a:ext cx="4140000" cy="3816000"/>
          </a:xfrm>
        </p:spPr>
        <p:txBody>
          <a:bodyPr/>
          <a:lstStyle>
            <a:lvl5pPr>
              <a:defRPr sz="10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3200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CC3830C-4E68-483A-BDE1-452BCC09D0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801E22E7-6D78-4690-AFA9-5FD0E5EB3F5F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8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lide Comparação c/ subti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40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00" y="864000"/>
            <a:ext cx="414000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2000" y="1536917"/>
            <a:ext cx="4140000" cy="3132000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4000" y="864000"/>
            <a:ext cx="414000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4000" y="1535529"/>
            <a:ext cx="4140000" cy="3132000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0B65705-22D6-4EF7-8CB3-A8B0AE96EB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C5BE3C4A-C748-40E0-8AAF-F6E8FF27D84C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330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lide 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AB72616-7A62-4DAF-B991-BA53762D32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D2848FDA-462A-4B06-9D5F-F99BEA54E51A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30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FC4F43D-363A-4AD8-B794-95B5FD9242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383D7DF-D44E-457D-BA75-776D2CDDC8A1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77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lide destaque 1/3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3999"/>
            <a:ext cx="2916000" cy="936000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000" y="864000"/>
            <a:ext cx="5400000" cy="3816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2000" y="1821309"/>
            <a:ext cx="2916000" cy="285869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CC906FF-BFF3-49F2-B68D-2886C624684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A8181216-2119-4034-8279-87A098D98250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65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de destaque 1/3 c/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4000"/>
            <a:ext cx="2916000" cy="936000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744000" y="864000"/>
            <a:ext cx="4832770" cy="381600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PT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2000" y="1821600"/>
            <a:ext cx="2916000" cy="285869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8D74FA3-A572-44A6-9F26-99A4504F2B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E4C3911B-C83E-4564-A4BB-D6A54A7D61B6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610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-conta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Marcador de Posição do Texto 6"/>
          <p:cNvSpPr>
            <a:spLocks noGrp="1"/>
          </p:cNvSpPr>
          <p:nvPr>
            <p:ph type="body" sz="quarter" idx="13" hasCustomPrompt="1"/>
          </p:nvPr>
        </p:nvSpPr>
        <p:spPr>
          <a:xfrm>
            <a:off x="4518000" y="1828489"/>
            <a:ext cx="3780000" cy="4318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Nome do orador</a:t>
            </a:r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4" hasCustomPrompt="1"/>
          </p:nvPr>
        </p:nvSpPr>
        <p:spPr>
          <a:xfrm>
            <a:off x="4518000" y="2359672"/>
            <a:ext cx="3780000" cy="432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E-mail do orador</a:t>
            </a:r>
          </a:p>
        </p:txBody>
      </p:sp>
      <p:sp>
        <p:nvSpPr>
          <p:cNvPr id="10" name="CaixaDeTexto 9"/>
          <p:cNvSpPr txBox="1"/>
          <p:nvPr userDrawn="1"/>
        </p:nvSpPr>
        <p:spPr>
          <a:xfrm>
            <a:off x="1156569" y="3543750"/>
            <a:ext cx="298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Av. 5 de Outubro, 208 - 2º Piso</a:t>
            </a:r>
            <a:b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1050-065 Lisboa - Portugal</a:t>
            </a:r>
            <a:endParaRPr lang="pt-PT" sz="12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000" y="2395672"/>
            <a:ext cx="360000" cy="36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3594583"/>
            <a:ext cx="360000" cy="360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4029783"/>
            <a:ext cx="360000" cy="360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473" y="4101783"/>
            <a:ext cx="996924" cy="216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000" y="1864389"/>
            <a:ext cx="360000" cy="360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2862"/>
            <a:ext cx="4050000" cy="286537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B5E8A4A-BBC6-42DE-9A8A-EF15F0BDB0D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DABE4CEF-6613-4D1C-94A7-7E2F405C7514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1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squema Personalizado">
    <p:bg>
      <p:bgPr>
        <a:solidFill>
          <a:srgbClr val="0062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Texto 6"/>
          <p:cNvSpPr>
            <a:spLocks noGrp="1"/>
          </p:cNvSpPr>
          <p:nvPr>
            <p:ph type="body" sz="quarter" idx="13" hasCustomPrompt="1"/>
          </p:nvPr>
        </p:nvSpPr>
        <p:spPr>
          <a:xfrm>
            <a:off x="4518000" y="1828489"/>
            <a:ext cx="3780000" cy="4318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Nome do orador</a:t>
            </a:r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4" hasCustomPrompt="1"/>
          </p:nvPr>
        </p:nvSpPr>
        <p:spPr>
          <a:xfrm>
            <a:off x="4518000" y="2359672"/>
            <a:ext cx="3780000" cy="432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E-mail do orador</a:t>
            </a:r>
          </a:p>
        </p:txBody>
      </p:sp>
      <p:sp>
        <p:nvSpPr>
          <p:cNvPr id="10" name="CaixaDeTexto 9"/>
          <p:cNvSpPr txBox="1"/>
          <p:nvPr userDrawn="1"/>
        </p:nvSpPr>
        <p:spPr>
          <a:xfrm>
            <a:off x="1156569" y="3543750"/>
            <a:ext cx="298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Av. 5 de Outubro, 208 - 2º Piso</a:t>
            </a:r>
            <a:b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1050-065 Lisboa - Portugal</a:t>
            </a:r>
            <a:endParaRPr lang="pt-PT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9750"/>
            <a:ext cx="3960526" cy="288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622" y="2395672"/>
            <a:ext cx="360000" cy="36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22" y="1864389"/>
            <a:ext cx="360000" cy="360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00" y="3594582"/>
            <a:ext cx="360000" cy="3600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4029783"/>
            <a:ext cx="360000" cy="360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953" y="4118400"/>
            <a:ext cx="846047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779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972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00" y="1221750"/>
            <a:ext cx="8640000" cy="345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6600" y="4769037"/>
            <a:ext cx="725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1900" y="4769037"/>
            <a:ext cx="535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9975" y="4769037"/>
            <a:ext cx="50306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1081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7" r:id="rId10"/>
    <p:sldLayoutId id="214748374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8209FEC5-4556-4377-AFE8-619D77030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521" y="598"/>
            <a:ext cx="6840000" cy="853649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pt-PT" sz="2600" b="1">
                <a:solidFill>
                  <a:schemeClr val="bg1"/>
                </a:solidFill>
              </a:rPr>
              <a:t>Casos de Sucesso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779DABF-38E4-4263-8702-5857E3DFF5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217038"/>
              </p:ext>
            </p:extLst>
          </p:nvPr>
        </p:nvGraphicFramePr>
        <p:xfrm>
          <a:off x="84771" y="699274"/>
          <a:ext cx="8996159" cy="987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6159">
                  <a:extLst>
                    <a:ext uri="{9D8B030D-6E8A-4147-A177-3AD203B41FA5}">
                      <a16:colId xmlns:a16="http://schemas.microsoft.com/office/drawing/2014/main" val="1325149894"/>
                    </a:ext>
                  </a:extLst>
                </a:gridCol>
              </a:tblGrid>
              <a:tr h="34201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Entidade </a:t>
                      </a:r>
                      <a:r>
                        <a:rPr lang="pt-PT" sz="1600" u="sng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Grupo  - Infraestruturas de Portugal, S.A.</a:t>
                      </a:r>
                      <a:endParaRPr lang="en-GB" sz="1600" b="0" u="sng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696380"/>
                  </a:ext>
                </a:extLst>
              </a:tr>
              <a:tr h="530124">
                <a:tc>
                  <a:txBody>
                    <a:bodyPr/>
                    <a:lstStyle/>
                    <a:p>
                      <a:pPr marL="465455" marR="0" lvl="0" indent="-285750" algn="just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5000000000000000000" pitchFamily="2" charset="2"/>
                        <a:buChar char="•"/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+mn-lt"/>
                        </a:rPr>
                        <a:t>Descrição da Medida de Eficiência de Recursos (MER): </a:t>
                      </a:r>
                      <a:r>
                        <a:rPr lang="pt-PT" sz="1400" b="1" i="0" u="sng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Eficiência Energética e/ou Energias Renováveis</a:t>
                      </a:r>
                      <a:r>
                        <a:rPr lang="pt-PT" sz="14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pt-PT" sz="11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(instalações, equipamentos públicos)</a:t>
                      </a:r>
                      <a:r>
                        <a:rPr lang="pt-PT" sz="105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pt-PT" sz="10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Intervenção Global Túnel Grilo – Iluminação LED</a:t>
                      </a:r>
                      <a:endParaRPr lang="pt-PT" sz="1400" b="1" u="sng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23536"/>
                  </a:ext>
                </a:extLst>
              </a:tr>
            </a:tbl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8802786E-6032-4F04-AE0B-D9935E818A8E}"/>
              </a:ext>
            </a:extLst>
          </p:cNvPr>
          <p:cNvSpPr txBox="1"/>
          <p:nvPr/>
        </p:nvSpPr>
        <p:spPr>
          <a:xfrm>
            <a:off x="155952" y="111542"/>
            <a:ext cx="75680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600" b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Boas Práticas na Administração Pública</a:t>
            </a:r>
            <a:endParaRPr lang="en-GB" sz="2600" b="1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7EC6943D-4A43-6341-B666-4E7EF79DC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142616"/>
              </p:ext>
            </p:extLst>
          </p:nvPr>
        </p:nvGraphicFramePr>
        <p:xfrm>
          <a:off x="323525" y="1732904"/>
          <a:ext cx="5516165" cy="2775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5508">
                  <a:extLst>
                    <a:ext uri="{9D8B030D-6E8A-4147-A177-3AD203B41FA5}">
                      <a16:colId xmlns:a16="http://schemas.microsoft.com/office/drawing/2014/main" val="1483932361"/>
                    </a:ext>
                  </a:extLst>
                </a:gridCol>
                <a:gridCol w="1930657">
                  <a:extLst>
                    <a:ext uri="{9D8B030D-6E8A-4147-A177-3AD203B41FA5}">
                      <a16:colId xmlns:a16="http://schemas.microsoft.com/office/drawing/2014/main" val="2252637102"/>
                    </a:ext>
                  </a:extLst>
                </a:gridCol>
              </a:tblGrid>
              <a:tr h="273238">
                <a:tc gridSpan="2"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lang="pt-PT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Modelo de Financiamento: Investimento próprio </a:t>
                      </a:r>
                      <a:endParaRPr lang="pt-PT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299268"/>
                  </a:ext>
                </a:extLst>
              </a:tr>
              <a:tr h="695272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pt-PT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Investimento</a:t>
                      </a:r>
                      <a:endParaRPr lang="pt-PT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rtl="0" eaLnBrk="1" fontAlgn="auto" latinLnBrk="0" hangingPunct="1"/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671.000 €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784723"/>
                  </a:ext>
                </a:extLst>
              </a:tr>
              <a:tr h="25846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Redução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do 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Consumo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de Energia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627.537 kWh/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ano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8723240"/>
                  </a:ext>
                </a:extLst>
              </a:tr>
              <a:tr h="450473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n-GB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Produção</a:t>
                      </a:r>
                      <a:r>
                        <a:rPr lang="en-GB" sz="1300" b="1" i="0" u="none" strike="noStrike" kern="12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de Energia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Não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aplicável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não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tem</a:t>
                      </a:r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fotovoltaicos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727063"/>
                  </a:ext>
                </a:extLst>
              </a:tr>
              <a:tr h="25846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n-GB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Redução de Custos</a:t>
                      </a:r>
                      <a:r>
                        <a:rPr lang="en-GB" sz="1300" b="1" i="0" u="none" strike="noStrike" kern="12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de Energia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en-GB" sz="1300" b="1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125 507,40 €/</a:t>
                      </a:r>
                      <a:r>
                        <a:rPr lang="en-GB" sz="1300" b="1" i="0" u="none" strike="noStrike" kern="1200" baseline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ano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41085"/>
                  </a:ext>
                </a:extLst>
              </a:tr>
              <a:tr h="25846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pt-PT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Redução de Emissões de CO</a:t>
                      </a:r>
                      <a:r>
                        <a:rPr lang="pt-PT" sz="1300" b="1" i="0" u="none" strike="noStrike" kern="1200" baseline="-25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pt-PT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pt-PT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156,88 </a:t>
                      </a:r>
                      <a:r>
                        <a:rPr lang="pt-PT" sz="13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ton</a:t>
                      </a:r>
                      <a:r>
                        <a:rPr lang="pt-PT" sz="1300" b="1" i="0" u="none" strike="noStrike" kern="1200" baseline="-25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eq</a:t>
                      </a:r>
                      <a:r>
                        <a:rPr lang="pt-PT" sz="105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PT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CO</a:t>
                      </a:r>
                      <a:r>
                        <a:rPr lang="pt-PT" sz="1300" b="1" i="0" u="none" strike="noStrike" kern="1200" baseline="-25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pt-PT" sz="1300" b="1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/ano</a:t>
                      </a:r>
                      <a:endParaRPr lang="pt-PT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036097"/>
                  </a:ext>
                </a:extLst>
              </a:tr>
              <a:tr h="25846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n-GB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Economia Global de Energia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65%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1638039"/>
                  </a:ext>
                </a:extLst>
              </a:tr>
              <a:tr h="25846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n-GB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Período</a:t>
                      </a:r>
                      <a:r>
                        <a:rPr lang="en-GB" sz="1200" b="1" i="0" u="none" strike="noStrike" kern="1200" baseline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de Retorno Simples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>
                      <a:noFill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ABA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lang="en-GB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5,3 </a:t>
                      </a:r>
                      <a:r>
                        <a:rPr lang="en-GB" sz="13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anos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A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967113"/>
                  </a:ext>
                </a:extLst>
              </a:tr>
            </a:tbl>
          </a:graphicData>
        </a:graphic>
      </p:graphicFrame>
      <p:pic>
        <p:nvPicPr>
          <p:cNvPr id="6" name="image1.png">
            <a:extLst>
              <a:ext uri="{FF2B5EF4-FFF2-40B4-BE49-F238E27FC236}">
                <a16:creationId xmlns:a16="http://schemas.microsoft.com/office/drawing/2014/main" id="{FF974038-8B3E-7716-9DD6-B157F628426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89452" y="190211"/>
            <a:ext cx="1391478" cy="335104"/>
          </a:xfrm>
          <a:prstGeom prst="rect">
            <a:avLst/>
          </a:prstGeom>
        </p:spPr>
      </p:pic>
      <p:pic>
        <p:nvPicPr>
          <p:cNvPr id="5" name="Imagem 4" descr="Uma imagem com texto, captura de ecrã, ar livre&#10;&#10;Os conteúdos gerados por IA podem estar incorretos.">
            <a:extLst>
              <a:ext uri="{FF2B5EF4-FFF2-40B4-BE49-F238E27FC236}">
                <a16:creationId xmlns:a16="http://schemas.microsoft.com/office/drawing/2014/main" id="{95C78909-E80B-6610-72D1-F5F13EA3A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9" t="8382" r="20624" b="6976"/>
          <a:stretch>
            <a:fillRect/>
          </a:stretch>
        </p:blipFill>
        <p:spPr bwMode="auto">
          <a:xfrm>
            <a:off x="6016435" y="2011735"/>
            <a:ext cx="2748392" cy="220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1666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-PP-ADENE2017.pptx" id="{94355DEE-DBBA-47F7-80F3-E7F6E9B19EB4}" vid="{76E636B5-E4C9-4A0E-B660-2CAC4E64FEF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59053e7-5222-4ddd-bfff-5affd4694121" xsi:nil="true"/>
    <lcf76f155ced4ddcb4097134ff3c332f xmlns="5f01bcbf-6afe-4c45-a53b-4c0c0b94a1b9">
      <Terms xmlns="http://schemas.microsoft.com/office/infopath/2007/PartnerControls"/>
    </lcf76f155ced4ddcb4097134ff3c332f>
    <SharedWithUsers xmlns="b59053e7-5222-4ddd-bfff-5affd4694121">
      <UserInfo>
        <DisplayName/>
        <AccountId xsi:nil="true"/>
        <AccountType/>
      </UserInfo>
    </SharedWithUsers>
    <MediaLengthInSeconds xmlns="5f01bcbf-6afe-4c45-a53b-4c0c0b94a1b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F52C76E1B9A1042AC543E2CC06884C7" ma:contentTypeVersion="18" ma:contentTypeDescription="Criar um novo documento." ma:contentTypeScope="" ma:versionID="a1e30fc451319dfc0dbd89a3190d845e">
  <xsd:schema xmlns:xsd="http://www.w3.org/2001/XMLSchema" xmlns:xs="http://www.w3.org/2001/XMLSchema" xmlns:p="http://schemas.microsoft.com/office/2006/metadata/properties" xmlns:ns2="5f01bcbf-6afe-4c45-a53b-4c0c0b94a1b9" xmlns:ns3="b59053e7-5222-4ddd-bfff-5affd4694121" targetNamespace="http://schemas.microsoft.com/office/2006/metadata/properties" ma:root="true" ma:fieldsID="4ce1515df8e5a218435d2193e7d28791" ns2:_="" ns3:_="">
    <xsd:import namespace="5f01bcbf-6afe-4c45-a53b-4c0c0b94a1b9"/>
    <xsd:import namespace="b59053e7-5222-4ddd-bfff-5affd46941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1bcbf-6afe-4c45-a53b-4c0c0b94a1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m" ma:readOnly="false" ma:fieldId="{5cf76f15-5ced-4ddc-b409-7134ff3c332f}" ma:taxonomyMulti="true" ma:sspId="dc1b6544-dc39-4ee1-bb55-12c84fea8c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9053e7-5222-4ddd-bfff-5affd469412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7a0b76a-f902-4e4e-a12c-81a1b0cd80a5}" ma:internalName="TaxCatchAll" ma:showField="CatchAllData" ma:web="b59053e7-5222-4ddd-bfff-5affd46941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6BF7DD-DB37-458F-B86F-97183C1A9371}">
  <ds:schemaRefs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59053e7-5222-4ddd-bfff-5affd4694121"/>
    <ds:schemaRef ds:uri="5f01bcbf-6afe-4c45-a53b-4c0c0b94a1b9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261442A-7A0A-447D-A828-B28E38FF65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01bcbf-6afe-4c45-a53b-4c0c0b94a1b9"/>
    <ds:schemaRef ds:uri="b59053e7-5222-4ddd-bfff-5affd46941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6A3E1D3-0090-40D9-ABCF-EF05206A8F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ADENE</Template>
  <TotalTime>381</TotalTime>
  <Words>109</Words>
  <Application>Microsoft Office PowerPoint</Application>
  <PresentationFormat>Apresentação no Ecrã (16:9)</PresentationFormat>
  <Paragraphs>20</Paragraphs>
  <Slides>1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Tema do Office</vt:lpstr>
      <vt:lpstr>Casos de Sucesso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da apresentação num evento externo</dc:title>
  <dc:creator>joao calau</dc:creator>
  <cp:lastModifiedBy>Ana Paula Bizarro</cp:lastModifiedBy>
  <cp:revision>69</cp:revision>
  <cp:lastPrinted>2017-06-23T08:54:40Z</cp:lastPrinted>
  <dcterms:created xsi:type="dcterms:W3CDTF">2017-10-26T07:56:29Z</dcterms:created>
  <dcterms:modified xsi:type="dcterms:W3CDTF">2026-05-22T16:42:57Z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0x0101002F52C76E1B9A1042AC543E2CC06884C7</vt:lpwstr>
  </property>
  <property fmtid="{D5CDD505-2E9C-101B-9397-08002B2CF9AE}" pid="3" name="AuthorIds_UIVersion_12288">
    <vt:lpwstr>12</vt:lpwstr>
  </property>
  <property fmtid="{D5CDD505-2E9C-101B-9397-08002B2CF9AE}" pid="4" name="AuthorIds_UIVersion_512">
    <vt:lpwstr>6</vt:lpwstr>
  </property>
  <property fmtid="{D5CDD505-2E9C-101B-9397-08002B2CF9AE}" pid="5" name="Order">
    <vt:r8>4679200</vt:r8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