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4"/>
  </p:sldMasterIdLst>
  <p:notesMasterIdLst>
    <p:notesMasterId r:id="rId6"/>
  </p:notesMasterIdLst>
  <p:sldIdLst>
    <p:sldId id="364" r:id="rId5"/>
  </p:sldIdLst>
  <p:sldSz cx="9144000" cy="5143500" type="screen16x9"/>
  <p:notesSz cx="6797675" cy="9926638"/>
  <p:defaultTextStyle>
    <a:defPPr>
      <a:defRPr lang="pt-PT"/>
    </a:defPPr>
    <a:lvl1pPr marL="0" algn="l" defTabSz="685715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857" algn="l" defTabSz="685715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715" algn="l" defTabSz="685715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573" algn="l" defTabSz="685715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430" algn="l" defTabSz="685715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289" algn="l" defTabSz="685715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144" algn="l" defTabSz="685715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000" algn="l" defTabSz="685715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2857" algn="l" defTabSz="685715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1B5"/>
    <a:srgbClr val="003F54"/>
    <a:srgbClr val="006225"/>
    <a:srgbClr val="5BBF21"/>
    <a:srgbClr val="F9F7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520" y="4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028BB-8EC2-44DA-8791-9B71A75D4F38}" type="datetimeFigureOut">
              <a:rPr lang="pt-PT" smtClean="0"/>
              <a:t>22/05/2026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0494D-52DB-4905-B328-58509378758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69456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71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857" algn="l" defTabSz="68571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715" algn="l" defTabSz="68571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573" algn="l" defTabSz="68571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430" algn="l" defTabSz="68571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289" algn="l" defTabSz="68571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144" algn="l" defTabSz="68571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000" algn="l" defTabSz="68571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2857" algn="l" defTabSz="68571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DBFB29-2537-C507-83D5-12D0036D68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>
            <a:extLst>
              <a:ext uri="{FF2B5EF4-FFF2-40B4-BE49-F238E27FC236}">
                <a16:creationId xmlns:a16="http://schemas.microsoft.com/office/drawing/2014/main" id="{078BBC21-E96E-1291-B8DA-E8C070DC6F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>
            <a:extLst>
              <a:ext uri="{FF2B5EF4-FFF2-40B4-BE49-F238E27FC236}">
                <a16:creationId xmlns:a16="http://schemas.microsoft.com/office/drawing/2014/main" id="{D6B95FD1-7D6B-E67B-2049-757EDEF0DA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BB8F06C8-8209-A6AF-CA2B-F816DE45655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A0A70-6515-4E85-B454-DEE47A96F8D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09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hyperlink" Target="https://apambiente.pt/" TargetMode="External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hyperlink" Target="https://www.dgeg.gov.pt/pt/" TargetMode="External"/><Relationship Id="rId10" Type="http://schemas.openxmlformats.org/officeDocument/2006/relationships/image" Target="../media/image7.jpeg"/><Relationship Id="rId4" Type="http://schemas.openxmlformats.org/officeDocument/2006/relationships/image" Target="../media/image4.png"/><Relationship Id="rId9" Type="http://schemas.openxmlformats.org/officeDocument/2006/relationships/hyperlink" Target="https://www.adene.pt/" TargetMode="Externa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0.png"/><Relationship Id="rId7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cap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975" y="1327950"/>
            <a:ext cx="7200000" cy="1790700"/>
          </a:xfrm>
        </p:spPr>
        <p:txBody>
          <a:bodyPr anchor="b">
            <a:normAutofit/>
          </a:bodyPr>
          <a:lstStyle>
            <a:lvl1pPr algn="l">
              <a:defRPr sz="5000"/>
            </a:lvl1pPr>
          </a:lstStyle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975" y="3165928"/>
            <a:ext cx="7200000" cy="1241822"/>
          </a:xfrm>
        </p:spPr>
        <p:txBody>
          <a:bodyPr>
            <a:normAutofit/>
          </a:bodyPr>
          <a:lstStyle>
            <a:lvl1pPr marL="0" indent="0" algn="l">
              <a:buNone/>
              <a:defRPr sz="30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PT"/>
              <a:t>Clique para editar o estilo do subtítulo do Modelo Global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5/22/2026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49975" y="4769037"/>
            <a:ext cx="503066" cy="273844"/>
          </a:xfrm>
        </p:spPr>
        <p:txBody>
          <a:bodyPr/>
          <a:lstStyle/>
          <a:p>
            <a:fld id="{38281A83-9158-4988-8B73-0CEB8AD89DF4}" type="slidenum">
              <a:rPr lang="pt-PT" smtClean="0"/>
              <a:pPr/>
              <a:t>‹nº›</a:t>
            </a:fld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859" y="-236250"/>
            <a:ext cx="3053004" cy="21600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B3FFD43-54DE-46D3-A4A4-9D2856B7B03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400" y="4762800"/>
            <a:ext cx="669458" cy="288000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80FD716F-0EF3-4352-87BF-BF16D0A6D4FE}"/>
              </a:ext>
            </a:extLst>
          </p:cNvPr>
          <p:cNvSpPr/>
          <p:nvPr userDrawn="1"/>
        </p:nvSpPr>
        <p:spPr>
          <a:xfrm>
            <a:off x="8172400" y="4731990"/>
            <a:ext cx="864096" cy="38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897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, text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000" y="87750"/>
            <a:ext cx="6840000" cy="594000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000"/>
            </a:lvl1pPr>
          </a:lstStyle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000" y="864000"/>
            <a:ext cx="8640000" cy="3538822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pt-PT" dirty="0" smtClean="0"/>
            </a:lvl1pPr>
            <a:lvl2pPr>
              <a:defRPr lang="pt-PT" dirty="0" smtClean="0"/>
            </a:lvl2pPr>
            <a:lvl3pPr>
              <a:defRPr lang="pt-PT" dirty="0" smtClean="0"/>
            </a:lvl3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2571"/>
            <a:ext cx="9144000" cy="26894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CB65C1A-0F7D-4163-B52E-9F9541549A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542" y="4761959"/>
            <a:ext cx="669458" cy="288000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22D92CD0-20DA-4B22-8827-0CA15610BC1B}"/>
              </a:ext>
            </a:extLst>
          </p:cNvPr>
          <p:cNvSpPr/>
          <p:nvPr userDrawn="1"/>
        </p:nvSpPr>
        <p:spPr>
          <a:xfrm>
            <a:off x="8172400" y="4731990"/>
            <a:ext cx="864096" cy="38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42A04529-9CAA-2BC1-74B7-47B7E9E3A43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26822"/>
            <a:ext cx="9144000" cy="26894"/>
          </a:xfrm>
          <a:prstGeom prst="rect">
            <a:avLst/>
          </a:prstGeom>
        </p:spPr>
      </p:pic>
      <p:pic>
        <p:nvPicPr>
          <p:cNvPr id="9" name="Imagem 8" descr="Uma imagem com texto&#10;&#10;Descrição gerada automaticamente">
            <a:extLst>
              <a:ext uri="{FF2B5EF4-FFF2-40B4-BE49-F238E27FC236}">
                <a16:creationId xmlns:a16="http://schemas.microsoft.com/office/drawing/2014/main" id="{E31B7E84-2276-28D3-CE36-E34D484EEE0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7504" y="4402822"/>
            <a:ext cx="1406013" cy="837138"/>
          </a:xfrm>
          <a:prstGeom prst="rect">
            <a:avLst/>
          </a:prstGeom>
        </p:spPr>
      </p:pic>
      <p:grpSp>
        <p:nvGrpSpPr>
          <p:cNvPr id="12" name="Agrupar 11">
            <a:extLst>
              <a:ext uri="{FF2B5EF4-FFF2-40B4-BE49-F238E27FC236}">
                <a16:creationId xmlns:a16="http://schemas.microsoft.com/office/drawing/2014/main" id="{A1DF7723-388B-824B-ECB1-C93FFE6C9BA1}"/>
              </a:ext>
            </a:extLst>
          </p:cNvPr>
          <p:cNvGrpSpPr/>
          <p:nvPr userDrawn="1"/>
        </p:nvGrpSpPr>
        <p:grpSpPr>
          <a:xfrm>
            <a:off x="6354195" y="4652893"/>
            <a:ext cx="2537805" cy="336995"/>
            <a:chOff x="6282668" y="4715694"/>
            <a:chExt cx="2537805" cy="336995"/>
          </a:xfrm>
        </p:grpSpPr>
        <p:pic>
          <p:nvPicPr>
            <p:cNvPr id="13" name="Picture 8" descr="Resultado de imagem para DGEG">
              <a:hlinkClick r:id="rId5"/>
              <a:extLst>
                <a:ext uri="{FF2B5EF4-FFF2-40B4-BE49-F238E27FC236}">
                  <a16:creationId xmlns:a16="http://schemas.microsoft.com/office/drawing/2014/main" id="{9FF6CCA6-CAF9-A79C-C67F-2EA2F6D6033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2668" y="4800226"/>
              <a:ext cx="871520" cy="224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2">
              <a:hlinkClick r:id="rId7"/>
              <a:extLst>
                <a:ext uri="{FF2B5EF4-FFF2-40B4-BE49-F238E27FC236}">
                  <a16:creationId xmlns:a16="http://schemas.microsoft.com/office/drawing/2014/main" id="{089E4AE2-2681-9EA8-D75E-8C59BCEC6D4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779"/>
            <a:stretch>
              <a:fillRect/>
            </a:stretch>
          </p:blipFill>
          <p:spPr bwMode="auto">
            <a:xfrm>
              <a:off x="7191010" y="4800226"/>
              <a:ext cx="941356" cy="251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Imagem 14">
              <a:hlinkClick r:id="rId9"/>
              <a:extLst>
                <a:ext uri="{FF2B5EF4-FFF2-40B4-BE49-F238E27FC236}">
                  <a16:creationId xmlns:a16="http://schemas.microsoft.com/office/drawing/2014/main" id="{E6E177E6-E9CF-40F0-6A90-9E5F5887A1E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18236" y="4715694"/>
              <a:ext cx="602237" cy="33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39770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lide Cap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0" y="1702800"/>
            <a:ext cx="7560000" cy="13680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3200" y="3111750"/>
            <a:ext cx="7560000" cy="1494000"/>
          </a:xfrm>
        </p:spPr>
        <p:txBody>
          <a:bodyPr>
            <a:normAutofit/>
          </a:bodyPr>
          <a:lstStyle>
            <a:lvl1pPr marL="0" indent="0">
              <a:buNone/>
              <a:defRPr sz="26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81A83-9158-4988-8B73-0CEB8AD89DF4}" type="slidenum">
              <a:rPr lang="pt-PT" smtClean="0"/>
              <a:pPr/>
              <a:t>‹nº›</a:t>
            </a:fld>
            <a:endParaRPr lang="pt-PT"/>
          </a:p>
        </p:txBody>
      </p:sp>
      <p:pic>
        <p:nvPicPr>
          <p:cNvPr id="9" name="Imagem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000" y="-100800"/>
            <a:ext cx="1908132" cy="1350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6000"/>
            <a:ext cx="9144000" cy="26894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42C367D9-F4E8-4C65-A5D7-6A6B3D92E31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542" y="4761959"/>
            <a:ext cx="669458" cy="288000"/>
          </a:xfrm>
          <a:prstGeom prst="rect">
            <a:avLst/>
          </a:prstGeom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1FBD3B83-056B-41B8-A5B5-B90F3CCCE290}"/>
              </a:ext>
            </a:extLst>
          </p:cNvPr>
          <p:cNvSpPr/>
          <p:nvPr userDrawn="1"/>
        </p:nvSpPr>
        <p:spPr>
          <a:xfrm>
            <a:off x="8172400" y="4731990"/>
            <a:ext cx="864096" cy="38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654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Slide 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000" y="87750"/>
            <a:ext cx="6840000" cy="594000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2000" y="864000"/>
            <a:ext cx="4140000" cy="3816000"/>
          </a:xfrm>
        </p:spPr>
        <p:txBody>
          <a:bodyPr/>
          <a:lstStyle>
            <a:lvl5pPr>
              <a:defRPr sz="1000"/>
            </a:lvl5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4000" y="864000"/>
            <a:ext cx="4140000" cy="3816000"/>
          </a:xfrm>
        </p:spPr>
        <p:txBody>
          <a:bodyPr/>
          <a:lstStyle>
            <a:lvl5pPr>
              <a:defRPr sz="1000"/>
            </a:lvl5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5/22/2026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81A83-9158-4988-8B73-0CEB8AD89DF4}" type="slidenum">
              <a:rPr lang="pt-PT" smtClean="0"/>
              <a:pPr/>
              <a:t>‹nº›</a:t>
            </a:fld>
            <a:endParaRPr lang="pt-PT"/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000" y="-288000"/>
            <a:ext cx="1908132" cy="1350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3200"/>
            <a:ext cx="9144000" cy="26894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ACC3830C-4E68-483A-BDE1-452BCC09D06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542" y="4761959"/>
            <a:ext cx="669458" cy="288000"/>
          </a:xfrm>
          <a:prstGeom prst="rect">
            <a:avLst/>
          </a:prstGeom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801E22E7-6D78-4690-AFA9-5FD0E5EB3F5F}"/>
              </a:ext>
            </a:extLst>
          </p:cNvPr>
          <p:cNvSpPr/>
          <p:nvPr userDrawn="1"/>
        </p:nvSpPr>
        <p:spPr>
          <a:xfrm>
            <a:off x="8172400" y="4731990"/>
            <a:ext cx="864096" cy="38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089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lide Comparação c/ subti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000" y="86400"/>
            <a:ext cx="6840000" cy="594000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2000" y="864000"/>
            <a:ext cx="414000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2000" y="1536917"/>
            <a:ext cx="4140000" cy="3132000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34000" y="864000"/>
            <a:ext cx="414000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34000" y="1535529"/>
            <a:ext cx="4140000" cy="3132000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5/22/2026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81A83-9158-4988-8B73-0CEB8AD89DF4}" type="slidenum">
              <a:rPr lang="pt-PT" smtClean="0"/>
              <a:pPr/>
              <a:t>‹nº›</a:t>
            </a:fld>
            <a:endParaRPr lang="pt-PT"/>
          </a:p>
        </p:txBody>
      </p:sp>
      <p:pic>
        <p:nvPicPr>
          <p:cNvPr id="10" name="Imagem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000" y="-288000"/>
            <a:ext cx="1908132" cy="13500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856"/>
            <a:ext cx="9144000" cy="2689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D0B65705-22D6-4EF7-8CB3-A8B0AE96EB7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542" y="4761959"/>
            <a:ext cx="669458" cy="288000"/>
          </a:xfrm>
          <a:prstGeom prst="rect">
            <a:avLst/>
          </a:prstGeom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C5BE3C4A-C748-40E0-8AAF-F6E8FF27D84C}"/>
              </a:ext>
            </a:extLst>
          </p:cNvPr>
          <p:cNvSpPr/>
          <p:nvPr userDrawn="1"/>
        </p:nvSpPr>
        <p:spPr>
          <a:xfrm>
            <a:off x="8172400" y="4731990"/>
            <a:ext cx="864096" cy="38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330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lide 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000" y="87750"/>
            <a:ext cx="6840000" cy="594000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5/22/2026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81A83-9158-4988-8B73-0CEB8AD89DF4}" type="slidenum">
              <a:rPr lang="pt-PT" smtClean="0"/>
              <a:pPr/>
              <a:t>‹nº›</a:t>
            </a:fld>
            <a:endParaRPr lang="pt-PT"/>
          </a:p>
        </p:txBody>
      </p:sp>
      <p:pic>
        <p:nvPicPr>
          <p:cNvPr id="6" name="Imagem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000" y="-288000"/>
            <a:ext cx="1908132" cy="1350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856"/>
            <a:ext cx="9144000" cy="26894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BAB72616-7A62-4DAF-B991-BA53762D325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542" y="4761959"/>
            <a:ext cx="669458" cy="288000"/>
          </a:xfrm>
          <a:prstGeom prst="rect">
            <a:avLst/>
          </a:prstGeom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D2848FDA-462A-4B06-9D5F-F99BEA54E51A}"/>
              </a:ext>
            </a:extLst>
          </p:cNvPr>
          <p:cNvSpPr/>
          <p:nvPr userDrawn="1"/>
        </p:nvSpPr>
        <p:spPr>
          <a:xfrm>
            <a:off x="8172400" y="4731990"/>
            <a:ext cx="864096" cy="38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304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lide 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5/22/2026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81A83-9158-4988-8B73-0CEB8AD89DF4}" type="slidenum">
              <a:rPr lang="pt-PT" smtClean="0"/>
              <a:pPr/>
              <a:t>‹nº›</a:t>
            </a:fld>
            <a:endParaRPr lang="pt-PT"/>
          </a:p>
        </p:txBody>
      </p:sp>
      <p:pic>
        <p:nvPicPr>
          <p:cNvPr id="5" name="Imagem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000" y="-288000"/>
            <a:ext cx="1908132" cy="1350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FC4F43D-363A-4AD8-B794-95B5FD9242D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542" y="4761959"/>
            <a:ext cx="669458" cy="288000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B383D7DF-D44E-457D-BA75-776D2CDDC8A1}"/>
              </a:ext>
            </a:extLst>
          </p:cNvPr>
          <p:cNvSpPr/>
          <p:nvPr userDrawn="1"/>
        </p:nvSpPr>
        <p:spPr>
          <a:xfrm>
            <a:off x="8172400" y="4731990"/>
            <a:ext cx="864096" cy="38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777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lide destaque 1/3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000" y="863999"/>
            <a:ext cx="2916000" cy="936000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2000" y="864000"/>
            <a:ext cx="5400000" cy="3816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2000" y="1821309"/>
            <a:ext cx="2916000" cy="2858691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5/22/2026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81A83-9158-4988-8B73-0CEB8AD89DF4}" type="slidenum">
              <a:rPr lang="pt-PT" smtClean="0"/>
              <a:pPr/>
              <a:t>‹nº›</a:t>
            </a:fld>
            <a:endParaRPr lang="pt-PT"/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000" y="-288000"/>
            <a:ext cx="1908132" cy="1350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856"/>
            <a:ext cx="9144000" cy="26894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0CC906FF-BFF3-49F2-B68D-2886C624684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542" y="4761959"/>
            <a:ext cx="669458" cy="288000"/>
          </a:xfrm>
          <a:prstGeom prst="rect">
            <a:avLst/>
          </a:prstGeom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A8181216-2119-4034-8279-87A098D98250}"/>
              </a:ext>
            </a:extLst>
          </p:cNvPr>
          <p:cNvSpPr/>
          <p:nvPr userDrawn="1"/>
        </p:nvSpPr>
        <p:spPr>
          <a:xfrm>
            <a:off x="8172400" y="4731990"/>
            <a:ext cx="864096" cy="38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965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de destaque 1/3 c/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000" y="864000"/>
            <a:ext cx="2916000" cy="936000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744000" y="864000"/>
            <a:ext cx="4832770" cy="3816000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PT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2000" y="1821600"/>
            <a:ext cx="2916000" cy="2858691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5/22/2026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81A83-9158-4988-8B73-0CEB8AD89DF4}" type="slidenum">
              <a:rPr lang="pt-PT" smtClean="0"/>
              <a:pPr/>
              <a:t>‹nº›</a:t>
            </a:fld>
            <a:endParaRPr lang="pt-PT"/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000" y="-288000"/>
            <a:ext cx="1908132" cy="1350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856"/>
            <a:ext cx="9144000" cy="26894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8D74FA3-A572-44A6-9F26-99A4504F2B8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542" y="4761959"/>
            <a:ext cx="669458" cy="288000"/>
          </a:xfrm>
          <a:prstGeom prst="rect">
            <a:avLst/>
          </a:prstGeom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E4C3911B-C83E-4564-A4BB-D6A54A7D61B6}"/>
              </a:ext>
            </a:extLst>
          </p:cNvPr>
          <p:cNvSpPr/>
          <p:nvPr userDrawn="1"/>
        </p:nvSpPr>
        <p:spPr>
          <a:xfrm>
            <a:off x="8172400" y="4731990"/>
            <a:ext cx="864096" cy="38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610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inal-contac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5/22/2026</a:t>
            </a:fld>
            <a:endParaRPr lang="en-US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81A83-9158-4988-8B73-0CEB8AD89DF4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7" name="Marcador de Posição do Texto 6"/>
          <p:cNvSpPr>
            <a:spLocks noGrp="1"/>
          </p:cNvSpPr>
          <p:nvPr>
            <p:ph type="body" sz="quarter" idx="13" hasCustomPrompt="1"/>
          </p:nvPr>
        </p:nvSpPr>
        <p:spPr>
          <a:xfrm>
            <a:off x="4518000" y="1828489"/>
            <a:ext cx="3780000" cy="4318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6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PT"/>
              <a:t>Nome do orador</a:t>
            </a:r>
          </a:p>
        </p:txBody>
      </p:sp>
      <p:sp>
        <p:nvSpPr>
          <p:cNvPr id="9" name="Marcador de Posição do Texto 8"/>
          <p:cNvSpPr>
            <a:spLocks noGrp="1"/>
          </p:cNvSpPr>
          <p:nvPr>
            <p:ph type="body" sz="quarter" idx="14" hasCustomPrompt="1"/>
          </p:nvPr>
        </p:nvSpPr>
        <p:spPr>
          <a:xfrm>
            <a:off x="4518000" y="2359672"/>
            <a:ext cx="3780000" cy="432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6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PT"/>
              <a:t>E-mail do orador</a:t>
            </a:r>
          </a:p>
        </p:txBody>
      </p:sp>
      <p:sp>
        <p:nvSpPr>
          <p:cNvPr id="10" name="CaixaDeTexto 9"/>
          <p:cNvSpPr txBox="1"/>
          <p:nvPr userDrawn="1"/>
        </p:nvSpPr>
        <p:spPr>
          <a:xfrm>
            <a:off x="1156569" y="3543750"/>
            <a:ext cx="2985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200" kern="1200"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Av. 5 de Outubro, 208 - 2º Piso</a:t>
            </a:r>
            <a:br>
              <a:rPr lang="pt-PT" sz="1200" kern="1200"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pt-PT" sz="1200" kern="1200"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1050-065 Lisboa - Portugal</a:t>
            </a:r>
            <a:endParaRPr lang="pt-PT" sz="120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6000" y="2395672"/>
            <a:ext cx="360000" cy="36000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41" y="3594583"/>
            <a:ext cx="360000" cy="36000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41" y="4029783"/>
            <a:ext cx="360000" cy="36000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473" y="4101783"/>
            <a:ext cx="996924" cy="21600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6000" y="1864389"/>
            <a:ext cx="360000" cy="36000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22862"/>
            <a:ext cx="4050000" cy="2865375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5B5E8A4A-BBC6-42DE-9A8A-EF15F0BDB0DF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542" y="4761959"/>
            <a:ext cx="669458" cy="288000"/>
          </a:xfrm>
          <a:prstGeom prst="rect">
            <a:avLst/>
          </a:prstGeom>
        </p:spPr>
      </p:pic>
      <p:sp>
        <p:nvSpPr>
          <p:cNvPr id="17" name="Retângulo 16">
            <a:extLst>
              <a:ext uri="{FF2B5EF4-FFF2-40B4-BE49-F238E27FC236}">
                <a16:creationId xmlns:a16="http://schemas.microsoft.com/office/drawing/2014/main" id="{DABE4CEF-6613-4D1C-94A7-7E2F405C7514}"/>
              </a:ext>
            </a:extLst>
          </p:cNvPr>
          <p:cNvSpPr/>
          <p:nvPr userDrawn="1"/>
        </p:nvSpPr>
        <p:spPr>
          <a:xfrm>
            <a:off x="8172400" y="4731990"/>
            <a:ext cx="864096" cy="38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511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squema Personalizado">
    <p:bg>
      <p:bgPr>
        <a:solidFill>
          <a:srgbClr val="00622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osição do Texto 6"/>
          <p:cNvSpPr>
            <a:spLocks noGrp="1"/>
          </p:cNvSpPr>
          <p:nvPr>
            <p:ph type="body" sz="quarter" idx="13" hasCustomPrompt="1"/>
          </p:nvPr>
        </p:nvSpPr>
        <p:spPr>
          <a:xfrm>
            <a:off x="4518000" y="1828489"/>
            <a:ext cx="3780000" cy="4318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600">
                <a:solidFill>
                  <a:schemeClr val="bg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PT"/>
              <a:t>Nome do orador</a:t>
            </a:r>
          </a:p>
        </p:txBody>
      </p:sp>
      <p:sp>
        <p:nvSpPr>
          <p:cNvPr id="9" name="Marcador de Posição do Texto 8"/>
          <p:cNvSpPr>
            <a:spLocks noGrp="1"/>
          </p:cNvSpPr>
          <p:nvPr>
            <p:ph type="body" sz="quarter" idx="14" hasCustomPrompt="1"/>
          </p:nvPr>
        </p:nvSpPr>
        <p:spPr>
          <a:xfrm>
            <a:off x="4518000" y="2359672"/>
            <a:ext cx="3780000" cy="432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600">
                <a:solidFill>
                  <a:schemeClr val="bg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PT"/>
              <a:t>E-mail do orador</a:t>
            </a:r>
          </a:p>
        </p:txBody>
      </p:sp>
      <p:sp>
        <p:nvSpPr>
          <p:cNvPr id="10" name="CaixaDeTexto 9"/>
          <p:cNvSpPr txBox="1"/>
          <p:nvPr userDrawn="1"/>
        </p:nvSpPr>
        <p:spPr>
          <a:xfrm>
            <a:off x="1156569" y="3543750"/>
            <a:ext cx="2985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200" kern="120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Av. 5 de Outubro, 208 - 2º Piso</a:t>
            </a:r>
            <a:br>
              <a:rPr lang="pt-PT" sz="1200" kern="120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pt-PT" sz="1200" kern="120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1050-065 Lisboa - Portugal</a:t>
            </a:r>
            <a:endParaRPr lang="pt-PT" sz="120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9750"/>
            <a:ext cx="3960526" cy="2880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0622" y="2395672"/>
            <a:ext cx="360000" cy="360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522" y="1864389"/>
            <a:ext cx="360000" cy="36000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00" y="3594582"/>
            <a:ext cx="360000" cy="36000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41" y="4029783"/>
            <a:ext cx="360000" cy="36000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953" y="4118400"/>
            <a:ext cx="846047" cy="1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779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000" y="87750"/>
            <a:ext cx="6840000" cy="972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PT"/>
              <a:t>Clique para editar o estilo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2000" y="1221750"/>
            <a:ext cx="8640000" cy="3456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6600" y="4769037"/>
            <a:ext cx="725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fld id="{C764DE79-268F-4C1A-8933-263129D2AF90}" type="datetimeFigureOut">
              <a:rPr lang="en-US" smtClean="0"/>
              <a:pPr/>
              <a:t>5/22/2026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91900" y="4769037"/>
            <a:ext cx="5354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49975" y="4769037"/>
            <a:ext cx="503066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fld id="{38281A83-9158-4988-8B73-0CEB8AD89DF4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81081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7" r:id="rId10"/>
    <p:sldLayoutId id="2147483748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99A861-3DA2-85B8-2401-43AC79B76C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B54B140B-1463-39D3-C943-7AAE0DBDE5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521" y="598"/>
            <a:ext cx="6840000" cy="853649"/>
          </a:xfr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pt-PT" sz="2600" b="1">
                <a:solidFill>
                  <a:schemeClr val="bg1"/>
                </a:solidFill>
              </a:rPr>
              <a:t>Casos de Sucesso</a:t>
            </a:r>
          </a:p>
        </p:txBody>
      </p:sp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EF268C4C-F796-BBCA-47A0-97ED082A5B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8808106"/>
              </p:ext>
            </p:extLst>
          </p:nvPr>
        </p:nvGraphicFramePr>
        <p:xfrm>
          <a:off x="84771" y="699274"/>
          <a:ext cx="8996159" cy="10764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6159">
                  <a:extLst>
                    <a:ext uri="{9D8B030D-6E8A-4147-A177-3AD203B41FA5}">
                      <a16:colId xmlns:a16="http://schemas.microsoft.com/office/drawing/2014/main" val="1325149894"/>
                    </a:ext>
                  </a:extLst>
                </a:gridCol>
              </a:tblGrid>
              <a:tr h="40935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2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Entidade </a:t>
                      </a:r>
                      <a:r>
                        <a:rPr lang="pt-PT" sz="1600" u="sng" dirty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Grupo  - Infraestruturas de Portugal, S.A.</a:t>
                      </a:r>
                      <a:endParaRPr lang="en-GB" sz="1600" b="0" u="sng" dirty="0">
                        <a:ln>
                          <a:noFill/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1696380"/>
                  </a:ext>
                </a:extLst>
              </a:tr>
              <a:tr h="619228">
                <a:tc>
                  <a:txBody>
                    <a:bodyPr/>
                    <a:lstStyle/>
                    <a:p>
                      <a:pPr marL="465455" marR="0" lvl="0" indent="-285750" algn="just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5000000000000000000" pitchFamily="2" charset="2"/>
                        <a:buChar char="•"/>
                      </a:pPr>
                      <a:r>
                        <a:rPr lang="pt-PT" sz="1400" dirty="0">
                          <a:solidFill>
                            <a:schemeClr val="tx1"/>
                          </a:solidFill>
                          <a:latin typeface="+mn-lt"/>
                        </a:rPr>
                        <a:t>Descrição da Medida de Eficiência de Recursos (MER): </a:t>
                      </a:r>
                      <a:r>
                        <a:rPr lang="pt-PT" sz="1400" b="1" i="0" u="sng" strike="noStrike" noProof="0" dirty="0">
                          <a:solidFill>
                            <a:schemeClr val="tx1"/>
                          </a:solidFill>
                          <a:latin typeface="Calibri"/>
                        </a:rPr>
                        <a:t>Eficiência Energética e/ou Energias Renováveis</a:t>
                      </a:r>
                      <a:r>
                        <a:rPr lang="pt-PT" sz="1400" b="0" i="0" u="none" strike="noStrike" noProof="0" dirty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pt-PT" sz="1100" b="0" i="0" u="none" strike="noStrike" noProof="0" dirty="0">
                          <a:solidFill>
                            <a:schemeClr val="tx1"/>
                          </a:solidFill>
                          <a:latin typeface="Calibri"/>
                        </a:rPr>
                        <a:t>(instalações, equipamentos públicos)</a:t>
                      </a:r>
                      <a:r>
                        <a:rPr lang="pt-PT" sz="1050" dirty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pt-PT" sz="1050" b="1" u="sng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Sistema </a:t>
                      </a:r>
                      <a:r>
                        <a:rPr lang="pt-PT" sz="1050" b="1" u="sng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carport</a:t>
                      </a:r>
                      <a:r>
                        <a:rPr lang="pt-PT" sz="1050" b="1" u="sng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para produção de energia FV e cobertura de parque de estacionamento do Campus </a:t>
                      </a:r>
                      <a:r>
                        <a:rPr lang="pt-PT" sz="1050" b="1" u="sng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do Pragal</a:t>
                      </a:r>
                      <a:endParaRPr lang="pt-PT" sz="1050" b="1" u="sng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623536"/>
                  </a:ext>
                </a:extLst>
              </a:tr>
            </a:tbl>
          </a:graphicData>
        </a:graphic>
      </p:graphicFrame>
      <p:sp>
        <p:nvSpPr>
          <p:cNvPr id="2" name="CaixaDeTexto 1">
            <a:extLst>
              <a:ext uri="{FF2B5EF4-FFF2-40B4-BE49-F238E27FC236}">
                <a16:creationId xmlns:a16="http://schemas.microsoft.com/office/drawing/2014/main" id="{C21143CB-15E1-C348-F1DC-EBE9CF8F098F}"/>
              </a:ext>
            </a:extLst>
          </p:cNvPr>
          <p:cNvSpPr txBox="1"/>
          <p:nvPr/>
        </p:nvSpPr>
        <p:spPr>
          <a:xfrm>
            <a:off x="155952" y="111542"/>
            <a:ext cx="756809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600" b="1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Boas Práticas na Administração Pública</a:t>
            </a:r>
            <a:endParaRPr lang="en-GB" sz="2600" b="1">
              <a:solidFill>
                <a:schemeClr val="accent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7647CB3-D18D-2137-4368-D82953E5CA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768075"/>
              </p:ext>
            </p:extLst>
          </p:nvPr>
        </p:nvGraphicFramePr>
        <p:xfrm>
          <a:off x="85457" y="2109743"/>
          <a:ext cx="5579738" cy="1957097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789869">
                  <a:extLst>
                    <a:ext uri="{9D8B030D-6E8A-4147-A177-3AD203B41FA5}">
                      <a16:colId xmlns:a16="http://schemas.microsoft.com/office/drawing/2014/main" val="2810683350"/>
                    </a:ext>
                  </a:extLst>
                </a:gridCol>
                <a:gridCol w="2789869">
                  <a:extLst>
                    <a:ext uri="{9D8B030D-6E8A-4147-A177-3AD203B41FA5}">
                      <a16:colId xmlns:a16="http://schemas.microsoft.com/office/drawing/2014/main" val="3895010449"/>
                    </a:ext>
                  </a:extLst>
                </a:gridCol>
              </a:tblGrid>
              <a:tr h="275847">
                <a:tc gridSpan="2">
                  <a:txBody>
                    <a:bodyPr/>
                    <a:lstStyle/>
                    <a:p>
                      <a:pPr algn="ctr" fontAlgn="base">
                        <a:lnSpc>
                          <a:spcPts val="1650"/>
                        </a:lnSpc>
                      </a:pPr>
                      <a:r>
                        <a:rPr lang="pt-PT" sz="1400" b="1" dirty="0">
                          <a:effectLst/>
                          <a:latin typeface="Calibri" panose="020F0502020204030204" pitchFamily="34" charset="0"/>
                        </a:rPr>
                        <a:t>Modelo de Financiamento: </a:t>
                      </a:r>
                      <a:r>
                        <a:rPr lang="pt-PT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Investimento próprio </a:t>
                      </a:r>
                      <a:endParaRPr lang="pt-PT" dirty="0">
                        <a:effectLst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7720510"/>
                  </a:ext>
                </a:extLst>
              </a:tr>
              <a:tr h="335933">
                <a:tc>
                  <a:txBody>
                    <a:bodyPr/>
                    <a:lstStyle/>
                    <a:p>
                      <a:pPr fontAlgn="base">
                        <a:lnSpc>
                          <a:spcPts val="1575"/>
                        </a:lnSpc>
                      </a:pPr>
                      <a:r>
                        <a:rPr lang="pt-PT" sz="1300" b="1">
                          <a:effectLst/>
                          <a:latin typeface="Calibri" panose="020F0502020204030204" pitchFamily="34" charset="0"/>
                        </a:rPr>
                        <a:t>Investimento</a:t>
                      </a:r>
                      <a:endParaRPr lang="pt-PT">
                        <a:effectLst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ase">
                        <a:lnSpc>
                          <a:spcPts val="1575"/>
                        </a:lnSpc>
                      </a:pP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</a:rPr>
                        <a:t>168 880 €</a:t>
                      </a:r>
                      <a:endParaRPr lang="en-GB" dirty="0">
                        <a:effectLst/>
                      </a:endParaRPr>
                    </a:p>
                  </a:txBody>
                  <a:tcPr marL="68580" marR="68580" marT="34290" marB="34290" anchor="ctr">
                    <a:lnL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2687939"/>
                  </a:ext>
                </a:extLst>
              </a:tr>
              <a:tr h="335933">
                <a:tc>
                  <a:txBody>
                    <a:bodyPr/>
                    <a:lstStyle/>
                    <a:p>
                      <a:pPr fontAlgn="base">
                        <a:lnSpc>
                          <a:spcPts val="1575"/>
                        </a:lnSpc>
                      </a:pPr>
                      <a:r>
                        <a:rPr lang="en-GB" sz="1300" b="1" dirty="0" err="1">
                          <a:effectLst/>
                          <a:latin typeface="Calibri" panose="020F0502020204030204" pitchFamily="34" charset="0"/>
                        </a:rPr>
                        <a:t>Produção</a:t>
                      </a: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</a:rPr>
                        <a:t> de Energia </a:t>
                      </a:r>
                      <a:r>
                        <a:rPr lang="en-GB" sz="1300" b="1">
                          <a:effectLst/>
                          <a:latin typeface="Calibri" panose="020F0502020204030204" pitchFamily="34" charset="0"/>
                        </a:rPr>
                        <a:t>Elétrica</a:t>
                      </a:r>
                      <a:endParaRPr lang="en-GB" dirty="0">
                        <a:effectLst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ase">
                        <a:lnSpc>
                          <a:spcPts val="1575"/>
                        </a:lnSpc>
                      </a:pP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</a:rPr>
                        <a:t>244.886 kWh/</a:t>
                      </a:r>
                      <a:r>
                        <a:rPr lang="en-GB" sz="1300" b="1" dirty="0" err="1">
                          <a:effectLst/>
                          <a:latin typeface="Calibri" panose="020F0502020204030204" pitchFamily="34" charset="0"/>
                        </a:rPr>
                        <a:t>ano</a:t>
                      </a:r>
                      <a:endParaRPr lang="en-GB" sz="1300" b="1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34290" marB="34290" anchor="ctr">
                    <a:lnL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5014216"/>
                  </a:ext>
                </a:extLst>
              </a:tr>
              <a:tr h="335933">
                <a:tc>
                  <a:txBody>
                    <a:bodyPr/>
                    <a:lstStyle/>
                    <a:p>
                      <a:pPr fontAlgn="base">
                        <a:lnSpc>
                          <a:spcPts val="1575"/>
                        </a:lnSpc>
                      </a:pPr>
                      <a:r>
                        <a:rPr lang="en-GB" sz="1300" b="1">
                          <a:effectLst/>
                          <a:latin typeface="Calibri" panose="020F0502020204030204" pitchFamily="34" charset="0"/>
                        </a:rPr>
                        <a:t>Redução de Custos</a:t>
                      </a:r>
                      <a:endParaRPr lang="en-GB">
                        <a:effectLst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ase">
                        <a:lnSpc>
                          <a:spcPts val="1575"/>
                        </a:lnSpc>
                      </a:pP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</a:rPr>
                        <a:t>36 733 €/</a:t>
                      </a:r>
                      <a:r>
                        <a:rPr lang="en-GB" sz="1300" b="1" dirty="0" err="1">
                          <a:effectLst/>
                          <a:latin typeface="Calibri" panose="020F0502020204030204" pitchFamily="34" charset="0"/>
                        </a:rPr>
                        <a:t>ano</a:t>
                      </a:r>
                      <a:endParaRPr lang="en-GB" dirty="0">
                        <a:effectLst/>
                      </a:endParaRPr>
                    </a:p>
                  </a:txBody>
                  <a:tcPr marL="68580" marR="68580" marT="34290" marB="34290" anchor="ctr">
                    <a:lnL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594900"/>
                  </a:ext>
                </a:extLst>
              </a:tr>
              <a:tr h="335933">
                <a:tc>
                  <a:txBody>
                    <a:bodyPr/>
                    <a:lstStyle/>
                    <a:p>
                      <a:pPr fontAlgn="base">
                        <a:lnSpc>
                          <a:spcPts val="1575"/>
                        </a:lnSpc>
                      </a:pP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</a:rPr>
                        <a:t>Taxa de </a:t>
                      </a:r>
                      <a:r>
                        <a:rPr lang="en-GB" sz="1300" b="1" dirty="0" err="1">
                          <a:effectLst/>
                          <a:latin typeface="Calibri" panose="020F0502020204030204" pitchFamily="34" charset="0"/>
                        </a:rPr>
                        <a:t>autoconsumo</a:t>
                      </a:r>
                      <a:endParaRPr lang="en-GB" dirty="0">
                        <a:effectLst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ase">
                        <a:lnSpc>
                          <a:spcPts val="1575"/>
                        </a:lnSpc>
                      </a:pP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</a:rPr>
                        <a:t>9,3 %</a:t>
                      </a:r>
                      <a:endParaRPr lang="en-GB" dirty="0">
                        <a:effectLst/>
                      </a:endParaRPr>
                    </a:p>
                  </a:txBody>
                  <a:tcPr marL="68580" marR="68580" marT="34290" marB="34290" anchor="ctr">
                    <a:lnL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970245"/>
                  </a:ext>
                </a:extLst>
              </a:tr>
              <a:tr h="335933">
                <a:tc>
                  <a:txBody>
                    <a:bodyPr/>
                    <a:lstStyle/>
                    <a:p>
                      <a:pPr fontAlgn="base">
                        <a:lnSpc>
                          <a:spcPts val="1425"/>
                        </a:lnSpc>
                      </a:pPr>
                      <a:r>
                        <a:rPr lang="en-GB" sz="1200" b="1">
                          <a:effectLst/>
                          <a:latin typeface="Calibri" panose="020F0502020204030204" pitchFamily="34" charset="0"/>
                        </a:rPr>
                        <a:t>Período de Retorno Simples</a:t>
                      </a:r>
                      <a:endParaRPr lang="en-GB">
                        <a:effectLst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ABA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ase">
                        <a:lnSpc>
                          <a:spcPts val="1575"/>
                        </a:lnSpc>
                      </a:pP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</a:rPr>
                        <a:t>4,6 </a:t>
                      </a:r>
                      <a:r>
                        <a:rPr lang="en-GB" sz="1300" b="1" dirty="0" err="1">
                          <a:effectLst/>
                          <a:latin typeface="Calibri" panose="020F0502020204030204" pitchFamily="34" charset="0"/>
                        </a:rPr>
                        <a:t>anos</a:t>
                      </a:r>
                      <a:endParaRPr lang="en-GB" dirty="0">
                        <a:effectLst/>
                      </a:endParaRPr>
                    </a:p>
                  </a:txBody>
                  <a:tcPr marL="68580" marR="68580" marT="34290" marB="34290" anchor="ctr">
                    <a:lnL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05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ABA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812254"/>
                  </a:ext>
                </a:extLst>
              </a:tr>
            </a:tbl>
          </a:graphicData>
        </a:graphic>
      </p:graphicFrame>
      <p:pic>
        <p:nvPicPr>
          <p:cNvPr id="3" name="image1.png">
            <a:extLst>
              <a:ext uri="{FF2B5EF4-FFF2-40B4-BE49-F238E27FC236}">
                <a16:creationId xmlns:a16="http://schemas.microsoft.com/office/drawing/2014/main" id="{28D81BE6-BCEE-B300-D684-B46C360D194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89452" y="190211"/>
            <a:ext cx="1391478" cy="335104"/>
          </a:xfrm>
          <a:prstGeom prst="rect">
            <a:avLst/>
          </a:prstGeom>
        </p:spPr>
      </p:pic>
      <p:pic>
        <p:nvPicPr>
          <p:cNvPr id="5" name="aea52130-3b04-4307-ac56-44620294c710" descr="Image">
            <a:extLst>
              <a:ext uri="{FF2B5EF4-FFF2-40B4-BE49-F238E27FC236}">
                <a16:creationId xmlns:a16="http://schemas.microsoft.com/office/drawing/2014/main" id="{DB4BF57F-9E37-EF6B-A42A-1FE74FBB32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r="323" b="16460"/>
          <a:stretch>
            <a:fillRect/>
          </a:stretch>
        </p:blipFill>
        <p:spPr bwMode="auto">
          <a:xfrm>
            <a:off x="6068314" y="2313710"/>
            <a:ext cx="2596684" cy="1579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731944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elo-PP-ADENE2017.pptx" id="{94355DEE-DBBA-47F7-80F3-E7F6E9B19EB4}" vid="{76E636B5-E4C9-4A0E-B660-2CAC4E64FEF9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59053e7-5222-4ddd-bfff-5affd4694121" xsi:nil="true"/>
    <lcf76f155ced4ddcb4097134ff3c332f xmlns="5f01bcbf-6afe-4c45-a53b-4c0c0b94a1b9">
      <Terms xmlns="http://schemas.microsoft.com/office/infopath/2007/PartnerControls"/>
    </lcf76f155ced4ddcb4097134ff3c332f>
    <SharedWithUsers xmlns="b59053e7-5222-4ddd-bfff-5affd4694121">
      <UserInfo>
        <DisplayName/>
        <AccountId xsi:nil="true"/>
        <AccountType/>
      </UserInfo>
    </SharedWithUsers>
    <MediaLengthInSeconds xmlns="5f01bcbf-6afe-4c45-a53b-4c0c0b94a1b9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2F52C76E1B9A1042AC543E2CC06884C7" ma:contentTypeVersion="18" ma:contentTypeDescription="Criar um novo documento." ma:contentTypeScope="" ma:versionID="a1e30fc451319dfc0dbd89a3190d845e">
  <xsd:schema xmlns:xsd="http://www.w3.org/2001/XMLSchema" xmlns:xs="http://www.w3.org/2001/XMLSchema" xmlns:p="http://schemas.microsoft.com/office/2006/metadata/properties" xmlns:ns2="5f01bcbf-6afe-4c45-a53b-4c0c0b94a1b9" xmlns:ns3="b59053e7-5222-4ddd-bfff-5affd4694121" targetNamespace="http://schemas.microsoft.com/office/2006/metadata/properties" ma:root="true" ma:fieldsID="4ce1515df8e5a218435d2193e7d28791" ns2:_="" ns3:_="">
    <xsd:import namespace="5f01bcbf-6afe-4c45-a53b-4c0c0b94a1b9"/>
    <xsd:import namespace="b59053e7-5222-4ddd-bfff-5affd469412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1bcbf-6afe-4c45-a53b-4c0c0b94a1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Etiquetas de Imagem" ma:readOnly="false" ma:fieldId="{5cf76f15-5ced-4ddc-b409-7134ff3c332f}" ma:taxonomyMulti="true" ma:sspId="dc1b6544-dc39-4ee1-bb55-12c84fea8c2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9053e7-5222-4ddd-bfff-5affd4694121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Detalhes de Partilhado Com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7a0b76a-f902-4e4e-a12c-81a1b0cd80a5}" ma:internalName="TaxCatchAll" ma:showField="CatchAllData" ma:web="b59053e7-5222-4ddd-bfff-5affd469412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46BF7DD-DB37-458F-B86F-97183C1A9371}">
  <ds:schemaRefs>
    <ds:schemaRef ds:uri="http://purl.org/dc/elements/1.1/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b59053e7-5222-4ddd-bfff-5affd4694121"/>
    <ds:schemaRef ds:uri="5f01bcbf-6afe-4c45-a53b-4c0c0b94a1b9"/>
    <ds:schemaRef ds:uri="http://schemas.microsoft.com/office/2006/metadata/propertie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0261442A-7A0A-447D-A828-B28E38FF65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f01bcbf-6afe-4c45-a53b-4c0c0b94a1b9"/>
    <ds:schemaRef ds:uri="b59053e7-5222-4ddd-bfff-5affd469412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6A3E1D3-0090-40D9-ABCF-EF05206A8F4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ADENE</Template>
  <TotalTime>254</TotalTime>
  <Words>97</Words>
  <Application>Microsoft Office PowerPoint</Application>
  <PresentationFormat>Apresentação no Ecrã (16:9)</PresentationFormat>
  <Paragraphs>16</Paragraphs>
  <Slides>1</Slides>
  <Notes>1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</vt:i4>
      </vt:variant>
    </vt:vector>
  </HeadingPairs>
  <TitlesOfParts>
    <vt:vector size="5" baseType="lpstr">
      <vt:lpstr>Arial</vt:lpstr>
      <vt:lpstr>Calibri</vt:lpstr>
      <vt:lpstr>Verdana</vt:lpstr>
      <vt:lpstr>Tema do Office</vt:lpstr>
      <vt:lpstr>Casos de Sucesso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da apresentação num evento externo</dc:title>
  <dc:creator>joao calau</dc:creator>
  <cp:lastModifiedBy>Ana Paula Bizarro</cp:lastModifiedBy>
  <cp:revision>70</cp:revision>
  <cp:lastPrinted>2017-06-23T08:54:40Z</cp:lastPrinted>
  <dcterms:created xsi:type="dcterms:W3CDTF">2017-10-26T07:56:29Z</dcterms:created>
  <dcterms:modified xsi:type="dcterms:W3CDTF">2026-05-22T16:36:09Z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0x0101002F52C76E1B9A1042AC543E2CC06884C7</vt:lpwstr>
  </property>
  <property fmtid="{D5CDD505-2E9C-101B-9397-08002B2CF9AE}" pid="3" name="AuthorIds_UIVersion_12288">
    <vt:lpwstr>12</vt:lpwstr>
  </property>
  <property fmtid="{D5CDD505-2E9C-101B-9397-08002B2CF9AE}" pid="4" name="AuthorIds_UIVersion_512">
    <vt:lpwstr>6</vt:lpwstr>
  </property>
  <property fmtid="{D5CDD505-2E9C-101B-9397-08002B2CF9AE}" pid="5" name="Order">
    <vt:r8>4679200</vt:r8>
  </property>
  <property fmtid="{D5CDD505-2E9C-101B-9397-08002B2CF9AE}" pid="6" name="xd_Signature">
    <vt:bool>false</vt:bool>
  </property>
  <property fmtid="{D5CDD505-2E9C-101B-9397-08002B2CF9AE}" pid="7" name="xd_ProgID">
    <vt:lpwstr/>
  </property>
  <property fmtid="{D5CDD505-2E9C-101B-9397-08002B2CF9AE}" pid="8" name="ComplianceAssetId">
    <vt:lpwstr/>
  </property>
  <property fmtid="{D5CDD505-2E9C-101B-9397-08002B2CF9AE}" pid="9" name="TemplateUrl">
    <vt:lpwstr/>
  </property>
  <property fmtid="{D5CDD505-2E9C-101B-9397-08002B2CF9AE}" pid="10" name="_ExtendedDescription">
    <vt:lpwstr/>
  </property>
  <property fmtid="{D5CDD505-2E9C-101B-9397-08002B2CF9AE}" pid="11" name="TriggerFlowInfo">
    <vt:lpwstr/>
  </property>
  <property fmtid="{D5CDD505-2E9C-101B-9397-08002B2CF9AE}" pid="12" name="MediaServiceImageTags">
    <vt:lpwstr/>
  </property>
</Properties>
</file>